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315" r:id="rId4"/>
    <p:sldId id="313" r:id="rId5"/>
    <p:sldId id="314" r:id="rId6"/>
    <p:sldId id="279" r:id="rId7"/>
    <p:sldId id="297" r:id="rId8"/>
    <p:sldId id="307" r:id="rId9"/>
    <p:sldId id="301" r:id="rId10"/>
    <p:sldId id="281" r:id="rId11"/>
    <p:sldId id="275" r:id="rId12"/>
    <p:sldId id="310" r:id="rId13"/>
    <p:sldId id="272" r:id="rId14"/>
    <p:sldId id="278" r:id="rId15"/>
    <p:sldId id="312" r:id="rId16"/>
    <p:sldId id="308" r:id="rId17"/>
    <p:sldId id="304" r:id="rId18"/>
    <p:sldId id="289" r:id="rId19"/>
    <p:sldId id="316"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t>‹#›</a:t>
            </a:fld>
            <a:endParaRPr lang="en-US"/>
          </a:p>
        </p:txBody>
      </p:sp>
    </p:spTree>
    <p:extLst>
      <p:ext uri="{BB962C8B-B14F-4D97-AF65-F5344CB8AC3E}">
        <p14:creationId xmlns:p14="http://schemas.microsoft.com/office/powerpoint/2010/main"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of Chittagong Hill Tracks.</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2</a:t>
            </a:fld>
            <a:endParaRPr lang="en-US"/>
          </a:p>
        </p:txBody>
      </p:sp>
    </p:spTree>
    <p:extLst>
      <p:ext uri="{BB962C8B-B14F-4D97-AF65-F5344CB8AC3E}">
        <p14:creationId xmlns:p14="http://schemas.microsoft.com/office/powerpoint/2010/main" val="292092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3</a:t>
            </a:fld>
            <a:endParaRPr lang="en-US"/>
          </a:p>
        </p:txBody>
      </p:sp>
    </p:spTree>
    <p:extLst>
      <p:ext uri="{BB962C8B-B14F-4D97-AF65-F5344CB8AC3E}">
        <p14:creationId xmlns:p14="http://schemas.microsoft.com/office/powerpoint/2010/main" val="22666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students talk</a:t>
            </a:r>
            <a:r>
              <a:rPr lang="en-US" baseline="0" dirty="0" smtClean="0"/>
              <a:t> about the pictures, the teacher can show their names and tell few information about the pictures, not in details.</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4</a:t>
            </a:fld>
            <a:endParaRPr lang="en-US"/>
          </a:p>
        </p:txBody>
      </p:sp>
    </p:spTree>
    <p:extLst>
      <p:ext uri="{BB962C8B-B14F-4D97-AF65-F5344CB8AC3E}">
        <p14:creationId xmlns:p14="http://schemas.microsoft.com/office/powerpoint/2010/main" val="283098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7</a:t>
            </a:fld>
            <a:endParaRPr lang="en-US"/>
          </a:p>
        </p:txBody>
      </p:sp>
    </p:spTree>
    <p:extLst>
      <p:ext uri="{BB962C8B-B14F-4D97-AF65-F5344CB8AC3E}">
        <p14:creationId xmlns:p14="http://schemas.microsoft.com/office/powerpoint/2010/main" val="253681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7-11 can be conducted.</a:t>
            </a:r>
            <a:endParaRPr lang="en-US" dirty="0" smtClean="0"/>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8</a:t>
            </a:fld>
            <a:endParaRPr lang="en-US"/>
          </a:p>
        </p:txBody>
      </p:sp>
    </p:spTree>
    <p:extLst>
      <p:ext uri="{BB962C8B-B14F-4D97-AF65-F5344CB8AC3E}">
        <p14:creationId xmlns:p14="http://schemas.microsoft.com/office/powerpoint/2010/main" val="288546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may vary here.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14</a:t>
            </a:fld>
            <a:endParaRPr lang="en-US"/>
          </a:p>
        </p:txBody>
      </p:sp>
    </p:spTree>
    <p:extLst>
      <p:ext uri="{BB962C8B-B14F-4D97-AF65-F5344CB8AC3E}">
        <p14:creationId xmlns:p14="http://schemas.microsoft.com/office/powerpoint/2010/main" val="101569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15</a:t>
            </a:fld>
            <a:endParaRPr lang="en-US"/>
          </a:p>
        </p:txBody>
      </p:sp>
    </p:spTree>
    <p:extLst>
      <p:ext uri="{BB962C8B-B14F-4D97-AF65-F5344CB8AC3E}">
        <p14:creationId xmlns:p14="http://schemas.microsoft.com/office/powerpoint/2010/main" val="257807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6/24/2015</a:t>
            </a:fld>
            <a:endParaRPr lang="en-US" dirty="0"/>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6/24/2015</a:t>
            </a:fld>
            <a:endParaRPr lang="en-US" dirty="0"/>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6/24/2015</a:t>
            </a:fld>
            <a:endParaRPr lang="en-US" dirty="0"/>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6/24/2015</a:t>
            </a:fld>
            <a:endParaRPr lang="en-US" dirty="0"/>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6/24/2015</a:t>
            </a:fld>
            <a:endParaRPr lang="en-US" dirty="0"/>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6/24/2015</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6/24/2015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6/24/2015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09596" y="2743200"/>
            <a:ext cx="7543800" cy="2590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The </a:t>
            </a:r>
            <a:r>
              <a:rPr lang="en-US" sz="2800" b="1" dirty="0">
                <a:solidFill>
                  <a:srgbClr val="00B050"/>
                </a:solidFill>
              </a:rPr>
              <a:t>subject teachers are requested to read the notes given below the slides</a:t>
            </a:r>
            <a:r>
              <a:rPr lang="en-US" sz="2800" b="1" dirty="0" smtClean="0">
                <a:solidFill>
                  <a:srgbClr val="00B050"/>
                </a:solidFill>
              </a:rPr>
              <a:t>.</a:t>
            </a:r>
            <a:endParaRPr lang="en-US" sz="2800" b="1" dirty="0">
              <a:solidFill>
                <a:schemeClr val="tx1"/>
              </a:solidFill>
            </a:endParaRPr>
          </a:p>
          <a:p>
            <a:pPr algn="ctr"/>
            <a:r>
              <a:rPr lang="en-US" sz="2800" b="1" dirty="0" smtClean="0">
                <a:solidFill>
                  <a:schemeClr val="tx1"/>
                </a:solidFill>
              </a:rPr>
              <a:t>A note is given bellow the slide no. 2, 4, 8, 14 </a:t>
            </a:r>
            <a:r>
              <a:rPr lang="en-US" sz="2800" b="1" dirty="0">
                <a:solidFill>
                  <a:schemeClr val="tx1"/>
                </a:solidFill>
              </a:rPr>
              <a:t>.</a:t>
            </a:r>
            <a:endParaRPr lang="en-US" sz="4000" b="1" dirty="0">
              <a:solidFill>
                <a:schemeClr val="tx1"/>
              </a:solidFill>
            </a:endParaRPr>
          </a:p>
        </p:txBody>
      </p:sp>
      <p:sp>
        <p:nvSpPr>
          <p:cNvPr id="3" name="TextBox 2"/>
          <p:cNvSpPr txBox="1"/>
          <p:nvPr/>
        </p:nvSpPr>
        <p:spPr>
          <a:xfrm>
            <a:off x="894356" y="1219200"/>
            <a:ext cx="7543800" cy="138499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800" b="1" dirty="0">
                <a:solidFill>
                  <a:srgbClr val="002060"/>
                </a:solidFill>
              </a:rPr>
              <a:t>Note for the honourable teachers:</a:t>
            </a:r>
          </a:p>
          <a:p>
            <a:pPr algn="ctr"/>
            <a:r>
              <a:rPr lang="en-US" sz="2800" b="1" dirty="0" smtClean="0">
                <a:latin typeface="Times New Roman" panose="02020603050405020304" pitchFamily="18" charset="0"/>
                <a:cs typeface="Times New Roman" panose="02020603050405020304" pitchFamily="18" charset="0"/>
              </a:rPr>
              <a:t>This slide is hidden. </a:t>
            </a:r>
          </a:p>
          <a:p>
            <a:pPr algn="ctr"/>
            <a:r>
              <a:rPr lang="en-US" sz="2800" b="1" dirty="0" smtClean="0">
                <a:latin typeface="Times New Roman" panose="02020603050405020304" pitchFamily="18" charset="0"/>
                <a:cs typeface="Times New Roman" panose="02020603050405020304" pitchFamily="18" charset="0"/>
              </a:rPr>
              <a:t>Please start with F5 to keep it hide.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19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482"/>
            <a:ext cx="36576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Discrimination</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752600" y="5135940"/>
            <a:ext cx="7010400"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W</a:t>
            </a:r>
            <a:r>
              <a:rPr lang="en-US" sz="3200" b="1" dirty="0" smtClean="0">
                <a:latin typeface="Times New Roman" panose="02020603050405020304" pitchFamily="18" charset="0"/>
                <a:cs typeface="Times New Roman" panose="02020603050405020304" pitchFamily="18" charset="0"/>
              </a:rPr>
              <a:t>omen should not have any </a:t>
            </a:r>
            <a:r>
              <a:rPr lang="en-US" sz="3200" b="1" dirty="0" smtClean="0">
                <a:solidFill>
                  <a:srgbClr val="C00000"/>
                </a:solidFill>
                <a:latin typeface="Times New Roman" panose="02020603050405020304" pitchFamily="18" charset="0"/>
                <a:cs typeface="Times New Roman" panose="02020603050405020304" pitchFamily="18" charset="0"/>
              </a:rPr>
              <a:t>discrimination</a:t>
            </a:r>
            <a:r>
              <a:rPr lang="en-US" sz="3200" b="1" dirty="0" smtClean="0">
                <a:latin typeface="Times New Roman" panose="02020603050405020304" pitchFamily="18" charset="0"/>
                <a:cs typeface="Times New Roman" panose="02020603050405020304" pitchFamily="18" charset="0"/>
              </a:rPr>
              <a:t>. They should have equal rights as men have.</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52600" y="762000"/>
            <a:ext cx="7010400"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different attitude to </a:t>
            </a:r>
            <a:r>
              <a:rPr lang="en-US" sz="2800" b="1" dirty="0">
                <a:latin typeface="Times New Roman" panose="02020603050405020304" pitchFamily="18" charset="0"/>
                <a:cs typeface="Times New Roman" panose="02020603050405020304" pitchFamily="18" charset="0"/>
              </a:rPr>
              <a:t>people </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especially on the grounds of race, age, or </a:t>
            </a:r>
            <a:r>
              <a:rPr lang="en-US" sz="2800" b="1" dirty="0" smtClean="0">
                <a:latin typeface="Times New Roman" panose="02020603050405020304" pitchFamily="18" charset="0"/>
                <a:cs typeface="Times New Roman" panose="02020603050405020304" pitchFamily="18" charset="0"/>
              </a:rPr>
              <a:t>sex;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612" y="1868507"/>
            <a:ext cx="5257800" cy="3154679"/>
          </a:xfrm>
          <a:prstGeom prst="rect">
            <a:avLst/>
          </a:prstGeom>
          <a:ln>
            <a:solidFill>
              <a:schemeClr val="tx1"/>
            </a:solidFill>
          </a:ln>
        </p:spPr>
      </p:pic>
      <p:sp>
        <p:nvSpPr>
          <p:cNvPr id="7" name="Pentagon 6"/>
          <p:cNvSpPr/>
          <p:nvPr/>
        </p:nvSpPr>
        <p:spPr>
          <a:xfrm>
            <a:off x="163950" y="914400"/>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925459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6482"/>
            <a:ext cx="22098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Combat</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590800" y="5529844"/>
            <a:ext cx="60960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The soldiers are having </a:t>
            </a:r>
            <a:r>
              <a:rPr lang="en-US" sz="3200" b="1" dirty="0" smtClean="0">
                <a:solidFill>
                  <a:srgbClr val="C00000"/>
                </a:solidFill>
                <a:latin typeface="Times New Roman" panose="02020603050405020304" pitchFamily="18" charset="0"/>
                <a:cs typeface="Times New Roman" panose="02020603050405020304" pitchFamily="18" charset="0"/>
              </a:rPr>
              <a:t>combat</a:t>
            </a:r>
            <a:r>
              <a:rPr lang="en-US" sz="3200" b="1" dirty="0" smtClean="0">
                <a:latin typeface="Times New Roman" panose="02020603050405020304" pitchFamily="18" charset="0"/>
                <a:cs typeface="Times New Roman" panose="02020603050405020304" pitchFamily="18" charset="0"/>
              </a:rPr>
              <a:t> training.</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27112" y="573927"/>
            <a:ext cx="4359688"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dirty="0" smtClean="0">
                <a:cs typeface="Arial" pitchFamily="34" charset="0"/>
              </a:rPr>
              <a:t>fighting with arms/battle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6096000" cy="4048125"/>
          </a:xfrm>
          <a:prstGeom prst="rect">
            <a:avLst/>
          </a:prstGeom>
          <a:ln>
            <a:solidFill>
              <a:schemeClr val="tx1"/>
            </a:solidFill>
          </a:ln>
        </p:spPr>
      </p:pic>
      <p:sp>
        <p:nvSpPr>
          <p:cNvPr id="7" name="Pentagon 6"/>
          <p:cNvSpPr/>
          <p:nvPr/>
        </p:nvSpPr>
        <p:spPr>
          <a:xfrm>
            <a:off x="2581835" y="648445"/>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660361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2350" y="1399678"/>
            <a:ext cx="5658405" cy="3963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5621" y="125437"/>
            <a:ext cx="2566729"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Notorious</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4191000" y="649069"/>
            <a:ext cx="4038600" cy="64633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dishonourable</a:t>
            </a:r>
            <a:endParaRPr 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602350" y="5486400"/>
            <a:ext cx="5700718"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The police is taking bribe. It is a notorious deed.</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2602350" y="716576"/>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2876328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058" y="2677691"/>
            <a:ext cx="8229600" cy="1754326"/>
          </a:xfrm>
          <a:prstGeom prst="rect">
            <a:avLst/>
          </a:prstGeom>
          <a:solidFill>
            <a:schemeClr val="accent3">
              <a:lumMod val="20000"/>
              <a:lumOff val="80000"/>
            </a:schemeClr>
          </a:solidFill>
          <a:ln>
            <a:solidFill>
              <a:schemeClr val="tx1"/>
            </a:solid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Read the text in the book and match the words in column A with the meanings in column B.</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102709" y="1295400"/>
            <a:ext cx="4974440" cy="923330"/>
          </a:xfrm>
          <a:prstGeom prst="rect">
            <a:avLst/>
          </a:prstGeom>
          <a:noFill/>
        </p:spPr>
        <p:txBody>
          <a:bodyPr wrap="none" lIns="91440" tIns="45720" rIns="91440" bIns="45720">
            <a:spAutoFit/>
          </a:bodyPr>
          <a:lstStyle/>
          <a:p>
            <a:pPr algn="ctr"/>
            <a:r>
              <a:rPr lang="en-US" sz="5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Individual </a:t>
            </a:r>
            <a:r>
              <a:rPr lang="en-US" sz="5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a:t>
            </a:r>
            <a:endParaRPr lang="en-US" sz="5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61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65" y="3875782"/>
            <a:ext cx="8258736"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3. Why was the sign </a:t>
            </a:r>
            <a:r>
              <a:rPr lang="en-US" sz="3200" b="1" dirty="0" smtClean="0">
                <a:solidFill>
                  <a:srgbClr val="00B050"/>
                </a:solidFill>
                <a:latin typeface="Times New Roman" panose="02020603050405020304" pitchFamily="18" charset="0"/>
                <a:cs typeface="Times New Roman" panose="02020603050405020304" pitchFamily="18" charset="0"/>
              </a:rPr>
              <a:t>“</a:t>
            </a:r>
            <a:r>
              <a:rPr lang="en-US" sz="3200" b="1" i="1" dirty="0" smtClean="0">
                <a:solidFill>
                  <a:srgbClr val="00B050"/>
                </a:solidFill>
                <a:latin typeface="Times New Roman" panose="02020603050405020304" pitchFamily="18" charset="0"/>
                <a:cs typeface="Times New Roman" panose="02020603050405020304" pitchFamily="18" charset="0"/>
              </a:rPr>
              <a:t>Dogs </a:t>
            </a:r>
            <a:r>
              <a:rPr lang="en-US" sz="3200" b="1" i="1" dirty="0">
                <a:solidFill>
                  <a:srgbClr val="00B050"/>
                </a:solidFill>
                <a:latin typeface="Times New Roman" panose="02020603050405020304" pitchFamily="18" charset="0"/>
                <a:cs typeface="Times New Roman" panose="02020603050405020304" pitchFamily="18" charset="0"/>
              </a:rPr>
              <a:t>and Indians not </a:t>
            </a:r>
            <a:r>
              <a:rPr lang="en-US" sz="3200" b="1" i="1" dirty="0" smtClean="0">
                <a:solidFill>
                  <a:srgbClr val="00B050"/>
                </a:solidFill>
                <a:latin typeface="Times New Roman" panose="02020603050405020304" pitchFamily="18" charset="0"/>
                <a:cs typeface="Times New Roman" panose="02020603050405020304" pitchFamily="18" charset="0"/>
              </a:rPr>
              <a:t>allowed” </a:t>
            </a:r>
            <a:r>
              <a:rPr lang="en-US" sz="3200" b="1" dirty="0">
                <a:latin typeface="Times New Roman" panose="02020603050405020304" pitchFamily="18" charset="0"/>
                <a:cs typeface="Times New Roman" panose="02020603050405020304" pitchFamily="18" charset="0"/>
              </a:rPr>
              <a:t>notorious?</a:t>
            </a:r>
          </a:p>
        </p:txBody>
      </p:sp>
      <p:sp>
        <p:nvSpPr>
          <p:cNvPr id="3" name="TextBox 2"/>
          <p:cNvSpPr txBox="1"/>
          <p:nvPr/>
        </p:nvSpPr>
        <p:spPr>
          <a:xfrm>
            <a:off x="426842" y="5105400"/>
            <a:ext cx="8259958" cy="1077218"/>
          </a:xfrm>
          <a:prstGeom prst="rect">
            <a:avLst/>
          </a:prstGeom>
          <a:solidFill>
            <a:schemeClr val="accent3">
              <a:lumMod val="60000"/>
              <a:lumOff val="4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4. How did Pritilata prove that women can work like men?</a:t>
            </a:r>
          </a:p>
        </p:txBody>
      </p:sp>
      <p:sp>
        <p:nvSpPr>
          <p:cNvPr id="4" name="TextBox 3"/>
          <p:cNvSpPr txBox="1"/>
          <p:nvPr/>
        </p:nvSpPr>
        <p:spPr>
          <a:xfrm>
            <a:off x="415638" y="399871"/>
            <a:ext cx="8271164" cy="1200329"/>
          </a:xfrm>
          <a:prstGeom prst="rect">
            <a:avLst/>
          </a:prstGeom>
          <a:noFill/>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Read the text in the book and write the answers of the following questions.</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8064" y="1929825"/>
            <a:ext cx="8258736"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1. What did Pritilata dream for?</a:t>
            </a:r>
          </a:p>
        </p:txBody>
      </p:sp>
      <p:sp>
        <p:nvSpPr>
          <p:cNvPr id="6" name="TextBox 5"/>
          <p:cNvSpPr txBox="1"/>
          <p:nvPr/>
        </p:nvSpPr>
        <p:spPr>
          <a:xfrm>
            <a:off x="428064" y="2656582"/>
            <a:ext cx="8258736" cy="1077218"/>
          </a:xfrm>
          <a:prstGeom prst="rect">
            <a:avLst/>
          </a:prstGeom>
          <a:solidFill>
            <a:schemeClr val="accent3">
              <a:lumMod val="60000"/>
              <a:lumOff val="4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Q 2. Who was the mastermind of attacking of the Pahartali European Club?</a:t>
            </a:r>
          </a:p>
        </p:txBody>
      </p:sp>
    </p:spTree>
    <p:extLst>
      <p:ext uri="{BB962C8B-B14F-4D97-AF65-F5344CB8AC3E}">
        <p14:creationId xmlns:p14="http://schemas.microsoft.com/office/powerpoint/2010/main" val="4271781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981200"/>
            <a:ext cx="81534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In 1932, Surya Sen </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a)</a:t>
            </a:r>
            <a:r>
              <a:rPr lang="en-US" sz="2400" b="1" dirty="0" smtClean="0">
                <a:solidFill>
                  <a:schemeClr val="tx1"/>
                </a:solidFill>
                <a:latin typeface="Times New Roman" panose="02020603050405020304" pitchFamily="18" charset="0"/>
                <a:cs typeface="Times New Roman" panose="02020603050405020304" pitchFamily="18" charset="0"/>
              </a:rPr>
              <a:t> __________ to attack </a:t>
            </a:r>
            <a:r>
              <a:rPr lang="en-US" sz="2400" b="1" dirty="0">
                <a:solidFill>
                  <a:schemeClr val="tx1"/>
                </a:solidFill>
                <a:latin typeface="Times New Roman" panose="02020603050405020304" pitchFamily="18" charset="0"/>
                <a:cs typeface="Times New Roman" panose="02020603050405020304" pitchFamily="18" charset="0"/>
              </a:rPr>
              <a:t>the Pahartali European Club which had a signboard that read "Dogs and Indians not </a:t>
            </a:r>
            <a:r>
              <a:rPr lang="en-US" sz="2400" b="1" dirty="0" smtClean="0">
                <a:solidFill>
                  <a:schemeClr val="tx1"/>
                </a:solidFill>
                <a:latin typeface="Times New Roman" panose="02020603050405020304" pitchFamily="18" charset="0"/>
                <a:cs typeface="Times New Roman" panose="02020603050405020304" pitchFamily="18" charset="0"/>
              </a:rPr>
              <a:t>allowed” Pritilata was </a:t>
            </a:r>
            <a:r>
              <a:rPr lang="en-US" sz="2400" b="1" dirty="0" smtClean="0">
                <a:solidFill>
                  <a:srgbClr val="00B050"/>
                </a:solidFill>
                <a:latin typeface="Times New Roman" panose="02020603050405020304" pitchFamily="18" charset="0"/>
                <a:cs typeface="Times New Roman" panose="02020603050405020304" pitchFamily="18" charset="0"/>
              </a:rPr>
              <a:t>b)</a:t>
            </a:r>
            <a:r>
              <a:rPr lang="en-US" sz="2400" b="1" dirty="0" smtClean="0">
                <a:solidFill>
                  <a:schemeClr val="tx1"/>
                </a:solidFill>
                <a:latin typeface="Times New Roman" panose="02020603050405020304" pitchFamily="18" charset="0"/>
                <a:cs typeface="Times New Roman" panose="02020603050405020304" pitchFamily="18" charset="0"/>
              </a:rPr>
              <a:t>  _______to </a:t>
            </a:r>
            <a:r>
              <a:rPr lang="en-US" sz="2400" b="1" dirty="0">
                <a:solidFill>
                  <a:schemeClr val="tx1"/>
                </a:solidFill>
                <a:latin typeface="Times New Roman" panose="02020603050405020304" pitchFamily="18" charset="0"/>
                <a:cs typeface="Times New Roman" panose="02020603050405020304" pitchFamily="18" charset="0"/>
              </a:rPr>
              <a:t>lead the </a:t>
            </a:r>
            <a:r>
              <a:rPr lang="en-US" sz="2400" b="1" dirty="0" smtClean="0">
                <a:solidFill>
                  <a:schemeClr val="tx1"/>
                </a:solidFill>
                <a:latin typeface="Times New Roman" panose="02020603050405020304" pitchFamily="18" charset="0"/>
                <a:cs typeface="Times New Roman" panose="02020603050405020304" pitchFamily="18" charset="0"/>
              </a:rPr>
              <a:t>attack. Dressing </a:t>
            </a:r>
            <a:r>
              <a:rPr lang="en-US" sz="2400" b="1" dirty="0">
                <a:solidFill>
                  <a:schemeClr val="tx1"/>
                </a:solidFill>
                <a:latin typeface="Times New Roman" panose="02020603050405020304" pitchFamily="18" charset="0"/>
                <a:cs typeface="Times New Roman" panose="02020603050405020304" pitchFamily="18" charset="0"/>
              </a:rPr>
              <a:t>herself as a Punjabi male, Pritilata with her </a:t>
            </a:r>
            <a:r>
              <a:rPr lang="en-US" sz="2400" b="1" dirty="0" smtClean="0">
                <a:solidFill>
                  <a:schemeClr val="tx1"/>
                </a:solidFill>
                <a:latin typeface="Times New Roman" panose="02020603050405020304" pitchFamily="18" charset="0"/>
                <a:cs typeface="Times New Roman" panose="02020603050405020304" pitchFamily="18" charset="0"/>
              </a:rPr>
              <a:t>team </a:t>
            </a:r>
            <a:r>
              <a:rPr lang="en-US" sz="2400" b="1" dirty="0" smtClean="0">
                <a:solidFill>
                  <a:srgbClr val="00B050"/>
                </a:solidFill>
                <a:latin typeface="Times New Roman" panose="02020603050405020304" pitchFamily="18" charset="0"/>
                <a:cs typeface="Times New Roman" panose="02020603050405020304" pitchFamily="18" charset="0"/>
              </a:rPr>
              <a:t>c)</a:t>
            </a:r>
            <a:r>
              <a:rPr lang="en-US" sz="2400" b="1" dirty="0" smtClean="0">
                <a:solidFill>
                  <a:schemeClr val="tx1"/>
                </a:solidFill>
                <a:latin typeface="Times New Roman" panose="02020603050405020304" pitchFamily="18" charset="0"/>
                <a:cs typeface="Times New Roman" panose="02020603050405020304" pitchFamily="18" charset="0"/>
              </a:rPr>
              <a:t> ___________ the </a:t>
            </a:r>
            <a:r>
              <a:rPr lang="en-US" sz="2400" b="1" dirty="0">
                <a:solidFill>
                  <a:schemeClr val="tx1"/>
                </a:solidFill>
                <a:latin typeface="Times New Roman" panose="02020603050405020304" pitchFamily="18" charset="0"/>
                <a:cs typeface="Times New Roman" panose="02020603050405020304" pitchFamily="18" charset="0"/>
              </a:rPr>
              <a:t>club on September 23  at 10:45 </a:t>
            </a:r>
            <a:r>
              <a:rPr lang="en-US" sz="2400" b="1" dirty="0" smtClean="0">
                <a:solidFill>
                  <a:schemeClr val="tx1"/>
                </a:solidFill>
                <a:latin typeface="Times New Roman" panose="02020603050405020304" pitchFamily="18" charset="0"/>
                <a:cs typeface="Times New Roman" panose="02020603050405020304" pitchFamily="18" charset="0"/>
              </a:rPr>
              <a:t>pm. </a:t>
            </a:r>
            <a:r>
              <a:rPr lang="en-US" sz="2400" b="1" dirty="0">
                <a:solidFill>
                  <a:srgbClr val="00B050"/>
                </a:solidFill>
                <a:latin typeface="Times New Roman" panose="02020603050405020304" pitchFamily="18" charset="0"/>
                <a:cs typeface="Times New Roman" panose="02020603050405020304" pitchFamily="18" charset="0"/>
              </a:rPr>
              <a:t>d</a:t>
            </a:r>
            <a:r>
              <a:rPr lang="en-US" sz="2400" b="1" dirty="0" smtClean="0">
                <a:solidFill>
                  <a:srgbClr val="00B050"/>
                </a:solidFill>
                <a:latin typeface="Times New Roman" panose="02020603050405020304" pitchFamily="18" charset="0"/>
                <a:cs typeface="Times New Roman" panose="02020603050405020304" pitchFamily="18" charset="0"/>
              </a:rPr>
              <a:t>)</a:t>
            </a:r>
            <a:r>
              <a:rPr lang="en-US" sz="2400" b="1" dirty="0" smtClean="0">
                <a:solidFill>
                  <a:schemeClr val="tx1"/>
                </a:solidFill>
                <a:latin typeface="Times New Roman" panose="02020603050405020304" pitchFamily="18" charset="0"/>
                <a:cs typeface="Times New Roman" panose="02020603050405020304" pitchFamily="18" charset="0"/>
              </a:rPr>
              <a:t>__________ and </a:t>
            </a:r>
            <a:r>
              <a:rPr lang="en-US" sz="2400" b="1" dirty="0">
                <a:solidFill>
                  <a:schemeClr val="tx1"/>
                </a:solidFill>
                <a:latin typeface="Times New Roman" panose="02020603050405020304" pitchFamily="18" charset="0"/>
                <a:cs typeface="Times New Roman" panose="02020603050405020304" pitchFamily="18" charset="0"/>
              </a:rPr>
              <a:t>trapped by the British police, Pritilata swallowed cyanide and </a:t>
            </a:r>
            <a:r>
              <a:rPr lang="en-US" sz="2400" b="1" dirty="0" smtClean="0">
                <a:solidFill>
                  <a:srgbClr val="00B050"/>
                </a:solidFill>
                <a:latin typeface="Times New Roman" panose="02020603050405020304" pitchFamily="18" charset="0"/>
                <a:cs typeface="Times New Roman" panose="02020603050405020304" pitchFamily="18" charset="0"/>
              </a:rPr>
              <a:t>e)</a:t>
            </a:r>
            <a:r>
              <a:rPr lang="en-US" sz="2400" b="1" dirty="0" smtClean="0">
                <a:solidFill>
                  <a:schemeClr val="tx1"/>
                </a:solidFill>
                <a:latin typeface="Times New Roman" panose="02020603050405020304" pitchFamily="18" charset="0"/>
                <a:cs typeface="Times New Roman" panose="02020603050405020304" pitchFamily="18" charset="0"/>
              </a:rPr>
              <a:t> ___________ suicide </a:t>
            </a:r>
            <a:r>
              <a:rPr lang="en-US" sz="2400" b="1" dirty="0">
                <a:solidFill>
                  <a:schemeClr val="tx1"/>
                </a:solidFill>
                <a:latin typeface="Times New Roman" panose="02020603050405020304" pitchFamily="18" charset="0"/>
                <a:cs typeface="Times New Roman" panose="02020603050405020304" pitchFamily="18" charset="0"/>
              </a:rPr>
              <a:t>to avoid </a:t>
            </a:r>
            <a:r>
              <a:rPr lang="en-US" sz="2400" b="1" dirty="0" smtClean="0">
                <a:solidFill>
                  <a:schemeClr val="tx1"/>
                </a:solidFill>
                <a:latin typeface="Times New Roman" panose="02020603050405020304" pitchFamily="18" charset="0"/>
                <a:cs typeface="Times New Roman" panose="02020603050405020304" pitchFamily="18" charset="0"/>
              </a:rPr>
              <a:t>arrest. Bangladeshi writer </a:t>
            </a:r>
            <a:r>
              <a:rPr lang="en-US" sz="2400" b="1" dirty="0">
                <a:solidFill>
                  <a:schemeClr val="tx1"/>
                </a:solidFill>
                <a:latin typeface="Times New Roman" panose="02020603050405020304" pitchFamily="18" charset="0"/>
                <a:cs typeface="Times New Roman" panose="02020603050405020304" pitchFamily="18" charset="0"/>
              </a:rPr>
              <a:t>Selina Hossain calls Pritilata an </a:t>
            </a:r>
            <a:r>
              <a:rPr lang="en-US" sz="2400" b="1" dirty="0" smtClean="0">
                <a:solidFill>
                  <a:srgbClr val="00B050"/>
                </a:solidFill>
                <a:latin typeface="Times New Roman" panose="02020603050405020304" pitchFamily="18" charset="0"/>
                <a:cs typeface="Times New Roman" panose="02020603050405020304" pitchFamily="18" charset="0"/>
              </a:rPr>
              <a:t>f)</a:t>
            </a:r>
            <a:r>
              <a:rPr lang="en-US" sz="2400" b="1" dirty="0" smtClean="0">
                <a:solidFill>
                  <a:schemeClr val="tx1"/>
                </a:solidFill>
                <a:latin typeface="Times New Roman" panose="02020603050405020304" pitchFamily="18" charset="0"/>
                <a:cs typeface="Times New Roman" panose="02020603050405020304" pitchFamily="18" charset="0"/>
              </a:rPr>
              <a:t> _________for </a:t>
            </a:r>
            <a:r>
              <a:rPr lang="en-US" sz="2400" b="1" dirty="0">
                <a:solidFill>
                  <a:schemeClr val="tx1"/>
                </a:solidFill>
                <a:latin typeface="Times New Roman" panose="02020603050405020304" pitchFamily="18" charset="0"/>
                <a:cs typeface="Times New Roman" panose="02020603050405020304" pitchFamily="18" charset="0"/>
              </a:rPr>
              <a:t>every </a:t>
            </a:r>
            <a:r>
              <a:rPr lang="en-US" sz="2400" b="1" dirty="0" smtClean="0">
                <a:solidFill>
                  <a:schemeClr val="tx1"/>
                </a:solidFill>
                <a:latin typeface="Times New Roman" panose="02020603050405020304" pitchFamily="18" charset="0"/>
                <a:cs typeface="Times New Roman" panose="02020603050405020304" pitchFamily="18" charset="0"/>
              </a:rPr>
              <a:t>woman. A </a:t>
            </a:r>
            <a:r>
              <a:rPr lang="en-US" sz="2400" b="1" dirty="0">
                <a:solidFill>
                  <a:schemeClr val="tx1"/>
                </a:solidFill>
                <a:latin typeface="Times New Roman" panose="02020603050405020304" pitchFamily="18" charset="0"/>
                <a:cs typeface="Times New Roman" panose="02020603050405020304" pitchFamily="18" charset="0"/>
              </a:rPr>
              <a:t>trust named Birkannya Pritilata Trust has been </a:t>
            </a:r>
            <a:r>
              <a:rPr lang="en-US" sz="2400" b="1" dirty="0" smtClean="0">
                <a:solidFill>
                  <a:srgbClr val="00B050"/>
                </a:solidFill>
                <a:latin typeface="Times New Roman" panose="02020603050405020304" pitchFamily="18" charset="0"/>
                <a:cs typeface="Times New Roman" panose="02020603050405020304" pitchFamily="18" charset="0"/>
              </a:rPr>
              <a:t>g)</a:t>
            </a:r>
            <a:r>
              <a:rPr lang="en-US" sz="2400" b="1" dirty="0" smtClean="0">
                <a:solidFill>
                  <a:schemeClr val="tx1"/>
                </a:solidFill>
                <a:latin typeface="Times New Roman" panose="02020603050405020304" pitchFamily="18" charset="0"/>
                <a:cs typeface="Times New Roman" panose="02020603050405020304" pitchFamily="18" charset="0"/>
              </a:rPr>
              <a:t> _________ in </a:t>
            </a:r>
            <a:r>
              <a:rPr lang="en-US" sz="2400" b="1" dirty="0">
                <a:solidFill>
                  <a:schemeClr val="tx1"/>
                </a:solidFill>
                <a:latin typeface="Times New Roman" panose="02020603050405020304" pitchFamily="18" charset="0"/>
                <a:cs typeface="Times New Roman" panose="02020603050405020304" pitchFamily="18" charset="0"/>
              </a:rPr>
              <a:t>her </a:t>
            </a:r>
            <a:r>
              <a:rPr lang="en-US" sz="2400" b="1" dirty="0" smtClean="0">
                <a:solidFill>
                  <a:schemeClr val="tx1"/>
                </a:solidFill>
                <a:latin typeface="Times New Roman" panose="02020603050405020304" pitchFamily="18" charset="0"/>
                <a:cs typeface="Times New Roman" panose="02020603050405020304" pitchFamily="18" charset="0"/>
              </a:rPr>
              <a:t>memory. A </a:t>
            </a:r>
            <a:r>
              <a:rPr lang="en-US" sz="2400" b="1" dirty="0">
                <a:solidFill>
                  <a:schemeClr val="tx1"/>
                </a:solidFill>
                <a:latin typeface="Times New Roman" panose="02020603050405020304" pitchFamily="18" charset="0"/>
                <a:cs typeface="Times New Roman" panose="02020603050405020304" pitchFamily="18" charset="0"/>
              </a:rPr>
              <a:t>dormitory of Jahangirnagar University called Pritilata hall has been </a:t>
            </a:r>
            <a:r>
              <a:rPr lang="en-US" sz="2400" b="1" dirty="0" smtClean="0">
                <a:solidFill>
                  <a:srgbClr val="00B050"/>
                </a:solidFill>
                <a:latin typeface="Times New Roman" panose="02020603050405020304" pitchFamily="18" charset="0"/>
                <a:cs typeface="Times New Roman" panose="02020603050405020304" pitchFamily="18" charset="0"/>
              </a:rPr>
              <a:t>h)</a:t>
            </a:r>
            <a:r>
              <a:rPr lang="en-US" sz="2400" b="1" dirty="0" smtClean="0">
                <a:solidFill>
                  <a:schemeClr val="tx1"/>
                </a:solidFill>
                <a:latin typeface="Times New Roman" panose="02020603050405020304" pitchFamily="18" charset="0"/>
                <a:cs typeface="Times New Roman" panose="02020603050405020304" pitchFamily="18" charset="0"/>
              </a:rPr>
              <a:t> ________after </a:t>
            </a:r>
            <a:r>
              <a:rPr lang="en-US" sz="2400" b="1" dirty="0">
                <a:solidFill>
                  <a:schemeClr val="tx1"/>
                </a:solidFill>
                <a:latin typeface="Times New Roman" panose="02020603050405020304" pitchFamily="18" charset="0"/>
                <a:cs typeface="Times New Roman" panose="02020603050405020304" pitchFamily="18" charset="0"/>
              </a:rPr>
              <a:t>Pritilata </a:t>
            </a:r>
            <a:r>
              <a:rPr lang="en-US" sz="2400" b="1" dirty="0" smtClean="0">
                <a:solidFill>
                  <a:schemeClr val="tx1"/>
                </a:solidFill>
                <a:latin typeface="Times New Roman" panose="02020603050405020304" pitchFamily="18" charset="0"/>
                <a:cs typeface="Times New Roman" panose="02020603050405020304" pitchFamily="18" charset="0"/>
              </a:rPr>
              <a:t>Waddedar.</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3400" y="1143000"/>
            <a:ext cx="81915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latin typeface="Times New Roman" panose="02020603050405020304" pitchFamily="18" charset="0"/>
                <a:cs typeface="Times New Roman" panose="02020603050405020304" pitchFamily="18" charset="0"/>
              </a:rPr>
              <a:t>tell  ,</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name , injured</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plan, commit, ideal, attack, found,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36493"/>
            <a:ext cx="8191500" cy="954107"/>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Fill the gaps with suitable words from the box. Use right form of words if it is needed.</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429000" y="20574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Times New Roman" panose="02020603050405020304" pitchFamily="18" charset="0"/>
                <a:cs typeface="Times New Roman" panose="02020603050405020304" pitchFamily="18" charset="0"/>
              </a:rPr>
              <a:t>planned</a:t>
            </a:r>
            <a:endParaRPr lang="en-US" sz="2800" dirty="0">
              <a:solidFill>
                <a:srgbClr val="0070C0"/>
              </a:solidFill>
            </a:endParaRPr>
          </a:p>
        </p:txBody>
      </p:sp>
      <p:sp>
        <p:nvSpPr>
          <p:cNvPr id="6" name="Rectangle 5"/>
          <p:cNvSpPr/>
          <p:nvPr/>
        </p:nvSpPr>
        <p:spPr>
          <a:xfrm>
            <a:off x="5410200" y="27432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told</a:t>
            </a:r>
            <a:endParaRPr lang="en-US" sz="2800" dirty="0">
              <a:solidFill>
                <a:srgbClr val="0070C0"/>
              </a:solidFill>
            </a:endParaRPr>
          </a:p>
        </p:txBody>
      </p:sp>
      <p:sp>
        <p:nvSpPr>
          <p:cNvPr id="7" name="Rectangle 6"/>
          <p:cNvSpPr/>
          <p:nvPr/>
        </p:nvSpPr>
        <p:spPr>
          <a:xfrm>
            <a:off x="1447800" y="35052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attacked</a:t>
            </a:r>
            <a:endParaRPr lang="en-US" sz="2800" dirty="0">
              <a:solidFill>
                <a:srgbClr val="0070C0"/>
              </a:solidFill>
            </a:endParaRPr>
          </a:p>
        </p:txBody>
      </p:sp>
      <p:sp>
        <p:nvSpPr>
          <p:cNvPr id="8" name="Rectangle 7"/>
          <p:cNvSpPr/>
          <p:nvPr/>
        </p:nvSpPr>
        <p:spPr>
          <a:xfrm>
            <a:off x="762000" y="38862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Injured</a:t>
            </a:r>
            <a:endParaRPr lang="en-US" sz="2800" dirty="0">
              <a:solidFill>
                <a:srgbClr val="0070C0"/>
              </a:solidFill>
            </a:endParaRPr>
          </a:p>
        </p:txBody>
      </p:sp>
      <p:sp>
        <p:nvSpPr>
          <p:cNvPr id="9" name="Rectangle 8"/>
          <p:cNvSpPr/>
          <p:nvPr/>
        </p:nvSpPr>
        <p:spPr>
          <a:xfrm>
            <a:off x="3962400" y="41910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committed</a:t>
            </a:r>
            <a:endParaRPr lang="en-US" sz="2800" dirty="0">
              <a:solidFill>
                <a:srgbClr val="0070C0"/>
              </a:solidFill>
            </a:endParaRPr>
          </a:p>
        </p:txBody>
      </p:sp>
      <p:sp>
        <p:nvSpPr>
          <p:cNvPr id="10" name="Rectangle 9"/>
          <p:cNvSpPr/>
          <p:nvPr/>
        </p:nvSpPr>
        <p:spPr>
          <a:xfrm>
            <a:off x="533400" y="4953000"/>
            <a:ext cx="164950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Times New Roman" panose="02020603050405020304" pitchFamily="18" charset="0"/>
                <a:cs typeface="Times New Roman" panose="02020603050405020304" pitchFamily="18" charset="0"/>
              </a:rPr>
              <a:t>ideal</a:t>
            </a:r>
            <a:endParaRPr lang="en-US" sz="2800" dirty="0">
              <a:solidFill>
                <a:srgbClr val="0070C0"/>
              </a:solidFill>
            </a:endParaRPr>
          </a:p>
        </p:txBody>
      </p:sp>
      <p:sp>
        <p:nvSpPr>
          <p:cNvPr id="12" name="Rectangle 11"/>
          <p:cNvSpPr/>
          <p:nvPr/>
        </p:nvSpPr>
        <p:spPr>
          <a:xfrm>
            <a:off x="4114800" y="53340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founded</a:t>
            </a:r>
            <a:endParaRPr lang="en-US" sz="2800" dirty="0">
              <a:solidFill>
                <a:srgbClr val="0070C0"/>
              </a:solidFill>
            </a:endParaRPr>
          </a:p>
        </p:txBody>
      </p:sp>
      <p:sp>
        <p:nvSpPr>
          <p:cNvPr id="13" name="Rectangle 12"/>
          <p:cNvSpPr/>
          <p:nvPr/>
        </p:nvSpPr>
        <p:spPr>
          <a:xfrm>
            <a:off x="2057400" y="60198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anose="02020603050405020304" pitchFamily="18" charset="0"/>
                <a:cs typeface="Times New Roman" panose="02020603050405020304" pitchFamily="18" charset="0"/>
              </a:rPr>
              <a:t>named</a:t>
            </a:r>
            <a:endParaRPr lang="en-US" sz="2800" dirty="0">
              <a:solidFill>
                <a:srgbClr val="0070C0"/>
              </a:solidFill>
            </a:endParaRPr>
          </a:p>
        </p:txBody>
      </p:sp>
    </p:spTree>
    <p:extLst>
      <p:ext uri="{BB962C8B-B14F-4D97-AF65-F5344CB8AC3E}">
        <p14:creationId xmlns:p14="http://schemas.microsoft.com/office/powerpoint/2010/main" val="2600996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Effect transition="in" filter="fade">
                                      <p:cBhvr>
                                        <p:cTn id="51" dur="500"/>
                                        <p:tgtEl>
                                          <p:spTgt spid="1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1595735"/>
            <a:ext cx="3493265" cy="923330"/>
          </a:xfrm>
          <a:prstGeom prst="rect">
            <a:avLst/>
          </a:prstGeom>
          <a:noFill/>
        </p:spPr>
        <p:txBody>
          <a:bodyPr wrap="none" lIns="91440" tIns="45720" rIns="91440" bIns="45720">
            <a:spAutoFit/>
          </a:bodyPr>
          <a:lstStyle/>
          <a:p>
            <a:pPr algn="ctr"/>
            <a:r>
              <a:rPr lang="en-US" sz="5400" b="1" cap="none" spc="0" dirty="0" smtClean="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Homework</a:t>
            </a:r>
            <a:endParaRPr lang="en-US" sz="5400" b="1" cap="none" spc="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2842825"/>
            <a:ext cx="8001000"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M</a:t>
            </a:r>
            <a:r>
              <a:rPr lang="en-US" sz="3200" b="1" dirty="0" smtClean="0">
                <a:latin typeface="Times New Roman" panose="02020603050405020304" pitchFamily="18" charset="0"/>
                <a:cs typeface="Times New Roman" panose="02020603050405020304" pitchFamily="18" charset="0"/>
              </a:rPr>
              <a:t>ention the name of a woman who is your ideal. Why is she your ideal? Write it in ten sentences. </a:t>
            </a:r>
          </a:p>
        </p:txBody>
      </p:sp>
    </p:spTree>
    <p:extLst>
      <p:ext uri="{BB962C8B-B14F-4D97-AF65-F5344CB8AC3E}">
        <p14:creationId xmlns:p14="http://schemas.microsoft.com/office/powerpoint/2010/main" val="3559639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966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9127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2571750"/>
            <a:ext cx="3143250" cy="3524250"/>
          </a:xfrm>
          <a:prstGeom prst="ellipse">
            <a:avLst/>
          </a:prstGeom>
          <a:ln>
            <a:solidFill>
              <a:srgbClr val="C00000"/>
            </a:solidFill>
          </a:ln>
        </p:spPr>
      </p:pic>
    </p:spTree>
    <p:extLst>
      <p:ext uri="{BB962C8B-B14F-4D97-AF65-F5344CB8AC3E}">
        <p14:creationId xmlns:p14="http://schemas.microsoft.com/office/powerpoint/2010/main" val="2600630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85800"/>
            <a:ext cx="9199903" cy="6172200"/>
          </a:xfrm>
          <a:prstGeom prst="rect">
            <a:avLst/>
          </a:prstGeom>
        </p:spPr>
      </p:pic>
      <p:grpSp>
        <p:nvGrpSpPr>
          <p:cNvPr id="13" name="Group 12"/>
          <p:cNvGrpSpPr/>
          <p:nvPr/>
        </p:nvGrpSpPr>
        <p:grpSpPr>
          <a:xfrm>
            <a:off x="2632535" y="-152400"/>
            <a:ext cx="3405700" cy="1016913"/>
            <a:chOff x="2175335" y="-76200"/>
            <a:chExt cx="3405700" cy="1016913"/>
          </a:xfrm>
        </p:grpSpPr>
        <p:sp>
          <p:nvSpPr>
            <p:cNvPr id="5" name="Rectangle 4"/>
            <p:cNvSpPr/>
            <p:nvPr/>
          </p:nvSpPr>
          <p:spPr>
            <a:xfrm>
              <a:off x="2832419" y="-76200"/>
              <a:ext cx="559769"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E</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6" name="Rectangle 5"/>
            <p:cNvSpPr/>
            <p:nvPr/>
          </p:nvSpPr>
          <p:spPr>
            <a:xfrm>
              <a:off x="3184370" y="-74950"/>
              <a:ext cx="510076"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L</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7" name="Rectangle 6"/>
            <p:cNvSpPr/>
            <p:nvPr/>
          </p:nvSpPr>
          <p:spPr>
            <a:xfrm>
              <a:off x="2175335" y="-76200"/>
              <a:ext cx="881973" cy="1015663"/>
            </a:xfrm>
            <a:prstGeom prst="rect">
              <a:avLst/>
            </a:prstGeom>
            <a:noFill/>
          </p:spPr>
          <p:txBody>
            <a:bodyPr wrap="none" lIns="91440" tIns="45720" rIns="91440" bIns="45720">
              <a:spAutoFit/>
            </a:bodyPr>
            <a:lstStyle/>
            <a:p>
              <a:pPr algn="ctr"/>
              <a:r>
                <a:rPr lang="en-US" sz="6000" b="1" cap="none" spc="0" dirty="0" smtClean="0">
                  <a:ln w="1905"/>
                  <a:solidFill>
                    <a:srgbClr val="92D050"/>
                  </a:solidFill>
                  <a:effectLst>
                    <a:innerShdw blurRad="69850" dist="43180" dir="5400000">
                      <a:srgbClr val="000000">
                        <a:alpha val="65000"/>
                      </a:srgbClr>
                    </a:innerShdw>
                  </a:effectLst>
                  <a:cs typeface="Times New Roman" panose="02020603050405020304" pitchFamily="18" charset="0"/>
                </a:rPr>
                <a:t>W</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8" name="Rectangle 7"/>
            <p:cNvSpPr/>
            <p:nvPr/>
          </p:nvSpPr>
          <p:spPr>
            <a:xfrm>
              <a:off x="4357336" y="-76200"/>
              <a:ext cx="857928"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M</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9" name="Rectangle 8"/>
            <p:cNvSpPr/>
            <p:nvPr/>
          </p:nvSpPr>
          <p:spPr>
            <a:xfrm>
              <a:off x="3859751" y="-74950"/>
              <a:ext cx="705642"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O</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3466809" y="-74950"/>
              <a:ext cx="591830"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C</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sp>
          <p:nvSpPr>
            <p:cNvPr id="11" name="Rectangle 10"/>
            <p:cNvSpPr/>
            <p:nvPr/>
          </p:nvSpPr>
          <p:spPr>
            <a:xfrm>
              <a:off x="5021266" y="-76200"/>
              <a:ext cx="559769" cy="1015663"/>
            </a:xfrm>
            <a:prstGeom prst="rect">
              <a:avLst/>
            </a:prstGeom>
            <a:noFill/>
          </p:spPr>
          <p:txBody>
            <a:bodyPr wrap="none" lIns="91440" tIns="45720" rIns="91440" bIns="45720">
              <a:spAutoFit/>
            </a:bodyPr>
            <a:lstStyle/>
            <a:p>
              <a:pPr algn="ctr"/>
              <a:r>
                <a:rPr lang="en-US" sz="6000" b="1" dirty="0">
                  <a:ln w="1905"/>
                  <a:solidFill>
                    <a:srgbClr val="92D050"/>
                  </a:solidFill>
                  <a:effectLst>
                    <a:innerShdw blurRad="69850" dist="43180" dir="5400000">
                      <a:srgbClr val="000000">
                        <a:alpha val="65000"/>
                      </a:srgbClr>
                    </a:innerShdw>
                  </a:effectLst>
                  <a:cs typeface="Times New Roman" panose="02020603050405020304" pitchFamily="18" charset="0"/>
                </a:rPr>
                <a:t>E</a:t>
              </a:r>
              <a:endParaRPr lang="en-US" sz="6000" b="1" cap="none" spc="0" dirty="0">
                <a:ln w="1905"/>
                <a:solidFill>
                  <a:srgbClr val="92D050"/>
                </a:solidFill>
                <a:effectLst>
                  <a:innerShdw blurRad="69850" dist="43180" dir="5400000">
                    <a:srgbClr val="000000">
                      <a:alpha val="65000"/>
                    </a:srgbClr>
                  </a:innerShdw>
                </a:effectLst>
                <a:cs typeface="Times New Roman" panose="02020603050405020304" pitchFamily="18" charset="0"/>
              </a:endParaRPr>
            </a:p>
          </p:txBody>
        </p:sp>
      </p:grpSp>
    </p:spTree>
    <p:extLst>
      <p:ext uri="{BB962C8B-B14F-4D97-AF65-F5344CB8AC3E}">
        <p14:creationId xmlns:p14="http://schemas.microsoft.com/office/powerpoint/2010/main" val="2064257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028" y="5410200"/>
            <a:ext cx="1926772" cy="1447800"/>
          </a:xfrm>
          <a:prstGeom prst="ellipse">
            <a:avLst/>
          </a:prstGeom>
          <a:ln>
            <a:noFill/>
          </a:ln>
          <a:effectLst>
            <a:softEdge rad="112500"/>
          </a:effectLst>
        </p:spPr>
      </p:pic>
      <p:sp>
        <p:nvSpPr>
          <p:cNvPr id="16" name="Rectangle 15"/>
          <p:cNvSpPr/>
          <p:nvPr/>
        </p:nvSpPr>
        <p:spPr>
          <a:xfrm>
            <a:off x="228600" y="3408764"/>
            <a:ext cx="5093148" cy="232647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ROUFUN NAHAR</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ASSISTANT TEACHER ( ENGLISH)</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MAZIDA GOVT. HIGH SCHOOL,</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TONGI, GAZIPUR</a:t>
            </a:r>
            <a:endParaRPr lang="en-US" sz="2400" b="1" i="1"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108877"/>
            <a:ext cx="1874083" cy="1874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5638800" y="3920836"/>
            <a:ext cx="3227399" cy="1200329"/>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CLASS:      </a:t>
            </a:r>
            <a:r>
              <a:rPr lang="en-US" sz="2400" b="1" i="1" kern="0" dirty="0" smtClean="0">
                <a:solidFill>
                  <a:srgbClr val="0070C0"/>
                </a:solidFill>
                <a:latin typeface="Times New Roman" panose="02020603050405020304" pitchFamily="18" charset="0"/>
                <a:cs typeface="Times New Roman" panose="02020603050405020304" pitchFamily="18" charset="0"/>
              </a:rPr>
              <a:t>NINE-TEN</a:t>
            </a:r>
            <a:endPar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SUBJECT: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ENGLISH </a:t>
            </a:r>
            <a:r>
              <a:rPr lang="en-US" sz="2400" b="1" i="1" kern="0" dirty="0" smtClean="0">
                <a:solidFill>
                  <a:srgbClr val="0070C0"/>
                </a:solidFill>
                <a:latin typeface="Times New Roman" panose="02020603050405020304" pitchFamily="18" charset="0"/>
                <a:cs typeface="Times New Roman" panose="02020603050405020304" pitchFamily="18" charset="0"/>
              </a:rPr>
              <a:t>1</a:t>
            </a:r>
            <a:r>
              <a:rPr lang="en-US" sz="2400" b="1" i="1" kern="0" baseline="30000" dirty="0" smtClean="0">
                <a:solidFill>
                  <a:srgbClr val="0070C0"/>
                </a:solidFill>
                <a:latin typeface="Times New Roman" panose="02020603050405020304" pitchFamily="18" charset="0"/>
                <a:cs typeface="Times New Roman" panose="02020603050405020304" pitchFamily="18" charset="0"/>
              </a:rPr>
              <a:t>ST</a:t>
            </a:r>
            <a:r>
              <a:rPr lang="en-US" sz="2400" b="1" i="1" kern="0" dirty="0" smtClean="0">
                <a:solidFill>
                  <a:srgbClr val="0070C0"/>
                </a:solidFill>
                <a:latin typeface="Times New Roman" panose="02020603050405020304" pitchFamily="18" charset="0"/>
                <a:cs typeface="Times New Roman" panose="02020603050405020304" pitchFamily="18" charset="0"/>
              </a:rPr>
              <a: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PAPER</a:t>
            </a:r>
          </a:p>
        </p:txBody>
      </p:sp>
      <p:sp>
        <p:nvSpPr>
          <p:cNvPr id="20" name="Rectangle 19"/>
          <p:cNvSpPr/>
          <p:nvPr/>
        </p:nvSpPr>
        <p:spPr>
          <a:xfrm>
            <a:off x="2375699" y="304800"/>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486400" y="32004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81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12" y="823318"/>
            <a:ext cx="8722660" cy="954107"/>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What do you know about them? Why are they well known?</a:t>
            </a:r>
            <a:endParaRPr lang="en-US" sz="28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12" y="2189801"/>
            <a:ext cx="1879986" cy="2694648"/>
          </a:xfrm>
          <a:prstGeom prst="rect">
            <a:avLst/>
          </a:prstGeom>
          <a:ln>
            <a:solidFill>
              <a:schemeClr val="tx1"/>
            </a:solidFill>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312" r="5212"/>
          <a:stretch/>
        </p:blipFill>
        <p:spPr>
          <a:xfrm>
            <a:off x="7010400" y="2158425"/>
            <a:ext cx="1963272" cy="2712577"/>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028" y="2189801"/>
            <a:ext cx="4470666" cy="2694648"/>
          </a:xfrm>
          <a:prstGeom prst="rect">
            <a:avLst/>
          </a:prstGeom>
          <a:ln>
            <a:solidFill>
              <a:schemeClr val="tx1"/>
            </a:solidFill>
          </a:ln>
        </p:spPr>
      </p:pic>
      <p:sp>
        <p:nvSpPr>
          <p:cNvPr id="8" name="Rectangle 7"/>
          <p:cNvSpPr/>
          <p:nvPr/>
        </p:nvSpPr>
        <p:spPr>
          <a:xfrm>
            <a:off x="251012" y="5037130"/>
            <a:ext cx="1879986" cy="584775"/>
          </a:xfrm>
          <a:prstGeom prst="rect">
            <a:avLst/>
          </a:prstGeom>
          <a:solidFill>
            <a:schemeClr val="accent3">
              <a:lumMod val="20000"/>
              <a:lumOff val="80000"/>
            </a:schemeClr>
          </a:solidFill>
          <a:ln>
            <a:solidFill>
              <a:schemeClr val="tx1"/>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noProof="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Pritilota</a:t>
            </a:r>
            <a:endParaRPr kumimoji="0" lang="en-US" sz="3200" b="1" i="0" u="none" strike="noStrike" kern="0" cap="none" spc="0" normalizeH="0" baseline="0" noProof="0" dirty="0">
              <a:ln w="1905"/>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7010400" y="5037129"/>
            <a:ext cx="1973617" cy="584775"/>
          </a:xfrm>
          <a:prstGeom prst="rect">
            <a:avLst/>
          </a:prstGeom>
          <a:solidFill>
            <a:schemeClr val="accent3">
              <a:lumMod val="20000"/>
              <a:lumOff val="80000"/>
            </a:schemeClr>
          </a:solidFill>
          <a:ln>
            <a:solidFill>
              <a:schemeClr val="tx1"/>
            </a:solid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Surya Sen</a:t>
            </a:r>
            <a:endParaRPr kumimoji="0" lang="en-US" sz="3200" b="1" i="0" u="none" strike="noStrike" kern="0" cap="none" spc="0" normalizeH="0" baseline="0" noProof="0" dirty="0">
              <a:ln w="1905"/>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2240607" y="5054025"/>
            <a:ext cx="4628190" cy="584775"/>
          </a:xfrm>
          <a:prstGeom prst="rect">
            <a:avLst/>
          </a:prstGeom>
          <a:solidFill>
            <a:schemeClr val="accent3">
              <a:lumMod val="20000"/>
              <a:lumOff val="80000"/>
            </a:schemeClr>
          </a:solidFill>
          <a:ln>
            <a:solidFill>
              <a:schemeClr val="tx1"/>
            </a:solid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Pahartali European Club</a:t>
            </a:r>
            <a:endParaRPr kumimoji="0" lang="en-US" sz="3200" b="1" i="0" u="none" strike="noStrike" kern="0" cap="none" spc="0" normalizeH="0" baseline="0" noProof="0" dirty="0">
              <a:ln w="1905"/>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087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7313" y="1349514"/>
            <a:ext cx="3522118"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effectLst>
                  <a:innerShdw blurRad="69850" dist="43180" dir="5400000">
                    <a:srgbClr val="000000">
                      <a:alpha val="65000"/>
                    </a:srgbClr>
                  </a:innerShdw>
                </a:effectLst>
              </a:rPr>
              <a:t>Today our topic</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
        <p:nvSpPr>
          <p:cNvPr id="5" name="Rectangle 4"/>
          <p:cNvSpPr/>
          <p:nvPr/>
        </p:nvSpPr>
        <p:spPr>
          <a:xfrm>
            <a:off x="2037990" y="2354759"/>
            <a:ext cx="4610173" cy="769441"/>
          </a:xfrm>
          <a:prstGeom prst="rect">
            <a:avLst/>
          </a:prstGeom>
          <a:solidFill>
            <a:schemeClr val="accent3">
              <a:lumMod val="20000"/>
              <a:lumOff val="80000"/>
            </a:schemeClr>
          </a:solidFill>
          <a:ln>
            <a:solidFill>
              <a:schemeClr val="tx1"/>
            </a:solidFill>
          </a:ln>
        </p:spPr>
        <p:txBody>
          <a:bodyPr wrap="none" lIns="91440" tIns="45720" rIns="91440" bIns="45720">
            <a:spAutoFit/>
          </a:bodyPr>
          <a:lstStyle/>
          <a:p>
            <a:pPr algn="ctr"/>
            <a:r>
              <a:rPr lang="en-US" sz="4400" b="1" dirty="0" smtClean="0">
                <a:ln w="1905"/>
                <a:solidFill>
                  <a:srgbClr val="00B050"/>
                </a:solidFill>
                <a:effectLst>
                  <a:innerShdw blurRad="69850" dist="43180" dir="5400000">
                    <a:srgbClr val="000000">
                      <a:alpha val="65000"/>
                    </a:srgbClr>
                  </a:innerShdw>
                </a:effectLst>
              </a:rPr>
              <a:t>They had dreams 1</a:t>
            </a:r>
            <a:endParaRPr lang="en-US" sz="4400" b="1" cap="none" spc="0" dirty="0">
              <a:ln w="1905"/>
              <a:solidFill>
                <a:srgbClr val="00B050"/>
              </a:solidFill>
              <a:effectLst>
                <a:innerShdw blurRad="69850" dist="43180" dir="5400000">
                  <a:srgbClr val="000000">
                    <a:alpha val="65000"/>
                  </a:srgbClr>
                </a:innerShdw>
              </a:effectLst>
            </a:endParaRPr>
          </a:p>
        </p:txBody>
      </p:sp>
      <p:sp>
        <p:nvSpPr>
          <p:cNvPr id="6" name="Rectangle 5"/>
          <p:cNvSpPr/>
          <p:nvPr/>
        </p:nvSpPr>
        <p:spPr>
          <a:xfrm>
            <a:off x="2037990" y="3352800"/>
            <a:ext cx="4515209" cy="1323439"/>
          </a:xfrm>
          <a:prstGeom prst="rect">
            <a:avLst/>
          </a:prstGeom>
          <a:solidFill>
            <a:schemeClr val="accent3">
              <a:lumMod val="20000"/>
              <a:lumOff val="80000"/>
            </a:schemeClr>
          </a:solidFill>
          <a:ln>
            <a:solidFill>
              <a:schemeClr val="tx1"/>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smtClean="0">
                <a:ln w="1905"/>
                <a:effectLst>
                  <a:innerShdw blurRad="69850" dist="43180" dir="5400000">
                    <a:srgbClr val="000000">
                      <a:alpha val="65000"/>
                    </a:srgbClr>
                  </a:innerShdw>
                </a:effectLst>
              </a:rPr>
              <a:t>Unit- 10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dirty="0" smtClean="0">
                <a:ln w="1905"/>
                <a:effectLst>
                  <a:innerShdw blurRad="69850" dist="43180" dir="5400000">
                    <a:srgbClr val="000000">
                      <a:alpha val="65000"/>
                    </a:srgbClr>
                  </a:innerShdw>
                </a:effectLst>
                <a:uLnTx/>
                <a:uFillTx/>
              </a:rPr>
              <a:t>Lesson- 3</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val="2891644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028" y="1371600"/>
            <a:ext cx="7380547" cy="707886"/>
          </a:xfrm>
          <a:prstGeom prst="rect">
            <a:avLst/>
          </a:prstGeom>
          <a:noFill/>
        </p:spPr>
        <p:txBody>
          <a:bodyPr wrap="none" lIns="91440" tIns="45720" rIns="91440" bIns="45720">
            <a:spAutoFit/>
          </a:bodyPr>
          <a:lstStyle/>
          <a:p>
            <a:pPr lvl="0" algn="ctr">
              <a:defRPr/>
            </a:pPr>
            <a:r>
              <a:rPr lang="en-US" sz="4000" b="1" kern="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Learning Outcomes Of The Lesson</a:t>
            </a:r>
          </a:p>
        </p:txBody>
      </p:sp>
      <p:sp>
        <p:nvSpPr>
          <p:cNvPr id="3" name="TextBox 2"/>
          <p:cNvSpPr txBox="1"/>
          <p:nvPr/>
        </p:nvSpPr>
        <p:spPr>
          <a:xfrm>
            <a:off x="457200" y="2518589"/>
            <a:ext cx="8458204" cy="2739211"/>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rPr>
              <a:t>After this lesson the students will</a:t>
            </a:r>
            <a:r>
              <a:rPr kumimoji="0" lang="en-US" sz="3200" b="1" i="0" u="none" strike="noStrike" kern="0" cap="none" spc="0" normalizeH="0" noProof="0" dirty="0" smtClean="0">
                <a:ln>
                  <a:noFill/>
                </a:ln>
                <a:effectLst/>
                <a:uLnTx/>
                <a:uFillTx/>
              </a:rPr>
              <a:t> be able</a:t>
            </a:r>
            <a:r>
              <a:rPr lang="en-US" sz="3200" b="1" kern="0" dirty="0"/>
              <a:t> </a:t>
            </a:r>
            <a:r>
              <a:rPr lang="en-US" sz="3200" b="1" kern="0" dirty="0" smtClean="0"/>
              <a:t>to-</a:t>
            </a:r>
            <a:endParaRPr kumimoji="0" lang="en-US" sz="32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a:t>
            </a:r>
            <a:r>
              <a:rPr lang="en-US" sz="2800" b="1" i="1" kern="0" dirty="0" smtClean="0"/>
              <a:t>1.</a:t>
            </a:r>
            <a:r>
              <a:rPr kumimoji="0" lang="en-US" sz="2800" b="1" i="1" u="none" strike="noStrike" kern="0" cap="none" spc="0" normalizeH="0" baseline="0" noProof="0" dirty="0" smtClean="0">
                <a:ln>
                  <a:noFill/>
                </a:ln>
                <a:effectLst/>
                <a:uLnTx/>
                <a:uFillTx/>
              </a:rPr>
              <a:t> talk about pictures.</a:t>
            </a:r>
          </a:p>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t> </a:t>
            </a:r>
            <a:r>
              <a:rPr lang="en-US" sz="2800" b="1" i="1" kern="0" dirty="0" smtClean="0"/>
              <a:t>       2. listen for specific information.</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a:t>
            </a:r>
            <a:r>
              <a:rPr lang="en-US" sz="2800" b="1" i="1" kern="0" noProof="0" dirty="0"/>
              <a:t>3</a:t>
            </a:r>
            <a:r>
              <a:rPr lang="en-US" sz="2800" b="1" i="1" kern="0" dirty="0" smtClean="0"/>
              <a:t>. read a text and find out information.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a:t>
            </a:r>
            <a:r>
              <a:rPr lang="en-US" sz="2800" b="1" i="1" kern="0" dirty="0" smtClean="0"/>
              <a:t>write about a person.</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word meaning from the text.</a:t>
            </a:r>
            <a:endParaRPr kumimoji="0" lang="en-US" sz="2800" b="1" i="1"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735202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1447800"/>
            <a:ext cx="883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1. Pritilota’s father was a ___________.</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2743200"/>
            <a:ext cx="7696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dirty="0" smtClean="0">
                <a:solidFill>
                  <a:schemeClr val="tx1"/>
                </a:solidFill>
                <a:latin typeface="Times New Roman" panose="02020603050405020304" pitchFamily="18" charset="0"/>
                <a:cs typeface="Times New Roman" panose="02020603050405020304" pitchFamily="18" charset="0"/>
              </a:rPr>
              <a:t>. When did she pass her matriculation?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0671" y="4114800"/>
            <a:ext cx="883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3. The </a:t>
            </a:r>
            <a:r>
              <a:rPr lang="en-US" sz="2800" b="1" dirty="0" smtClean="0">
                <a:solidFill>
                  <a:schemeClr val="tx1"/>
                </a:solidFill>
              </a:rPr>
              <a:t>Chhatri </a:t>
            </a:r>
            <a:r>
              <a:rPr lang="en-US" sz="2800" b="1" dirty="0">
                <a:solidFill>
                  <a:schemeClr val="tx1"/>
                </a:solidFill>
              </a:rPr>
              <a:t>Sangha </a:t>
            </a:r>
            <a:r>
              <a:rPr lang="en-US" sz="2800" b="1" dirty="0" smtClean="0">
                <a:solidFill>
                  <a:schemeClr val="tx1"/>
                </a:solidFill>
              </a:rPr>
              <a:t>was </a:t>
            </a:r>
            <a:r>
              <a:rPr lang="en-US" sz="2800" b="1" dirty="0">
                <a:solidFill>
                  <a:schemeClr val="tx1"/>
                </a:solidFill>
              </a:rPr>
              <a:t>led by </a:t>
            </a:r>
            <a:r>
              <a:rPr lang="en-US" sz="2800" b="1" dirty="0" smtClean="0">
                <a:solidFill>
                  <a:schemeClr val="tx1"/>
                </a:solidFill>
              </a:rPr>
              <a:t>____________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9600" y="1981200"/>
            <a:ext cx="8229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teacher        b) doctor      c) clerk        d) engineer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3400" y="3263153"/>
            <a:ext cx="8077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in 1921      b) in 1927     c) in 1929       d) in 1932</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0671" y="4572000"/>
            <a:ext cx="883919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  a) </a:t>
            </a:r>
            <a:r>
              <a:rPr lang="en-US" sz="2800" b="1" dirty="0">
                <a:solidFill>
                  <a:srgbClr val="00B050"/>
                </a:solidFill>
              </a:rPr>
              <a:t>Lila </a:t>
            </a:r>
            <a:r>
              <a:rPr lang="en-US" sz="2800" b="1" dirty="0" smtClean="0">
                <a:solidFill>
                  <a:srgbClr val="00B050"/>
                </a:solidFill>
              </a:rPr>
              <a:t>Nag</a:t>
            </a:r>
            <a:r>
              <a:rPr lang="en-US" sz="2800" b="1" dirty="0" smtClean="0">
                <a:solidFill>
                  <a:srgbClr val="00B050"/>
                </a:solidFill>
                <a:latin typeface="Times New Roman" panose="02020603050405020304" pitchFamily="18" charset="0"/>
                <a:cs typeface="Times New Roman" panose="02020603050405020304" pitchFamily="18" charset="0"/>
              </a:rPr>
              <a:t>  b) </a:t>
            </a:r>
            <a:r>
              <a:rPr lang="en-US" sz="2800" b="1" dirty="0">
                <a:solidFill>
                  <a:srgbClr val="00B050"/>
                </a:solidFill>
              </a:rPr>
              <a:t>Pritilata</a:t>
            </a:r>
            <a:r>
              <a:rPr lang="en-US" sz="2800" b="1" dirty="0" smtClean="0">
                <a:solidFill>
                  <a:srgbClr val="00B050"/>
                </a:solidFill>
                <a:latin typeface="Times New Roman" panose="02020603050405020304" pitchFamily="18" charset="0"/>
                <a:cs typeface="Times New Roman" panose="02020603050405020304" pitchFamily="18" charset="0"/>
              </a:rPr>
              <a:t>     c) </a:t>
            </a:r>
            <a:r>
              <a:rPr lang="en-US" sz="2800" b="1" dirty="0">
                <a:solidFill>
                  <a:srgbClr val="00B050"/>
                </a:solidFill>
              </a:rPr>
              <a:t>Kalayani Das</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  d) </a:t>
            </a:r>
            <a:r>
              <a:rPr lang="en-US" sz="2800" b="1" dirty="0" smtClean="0">
                <a:solidFill>
                  <a:srgbClr val="00B050"/>
                </a:solidFill>
              </a:rPr>
              <a:t>Lata </a:t>
            </a:r>
            <a:r>
              <a:rPr lang="en-US" sz="2800" b="1" dirty="0">
                <a:solidFill>
                  <a:srgbClr val="00B050"/>
                </a:solidFill>
              </a:rPr>
              <a:t>Nag</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1" y="5181600"/>
            <a:ext cx="845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4</a:t>
            </a:r>
            <a:r>
              <a:rPr lang="en-US" sz="2800" b="1" dirty="0" smtClean="0">
                <a:solidFill>
                  <a:schemeClr val="tx1"/>
                </a:solidFill>
                <a:latin typeface="Times New Roman" panose="02020603050405020304" pitchFamily="18" charset="0"/>
                <a:cs typeface="Times New Roman" panose="02020603050405020304" pitchFamily="18" charset="0"/>
              </a:rPr>
              <a:t>. She became </a:t>
            </a:r>
            <a:r>
              <a:rPr lang="en-US" sz="2800" b="1" dirty="0" smtClean="0">
                <a:solidFill>
                  <a:schemeClr val="tx1"/>
                </a:solidFill>
              </a:rPr>
              <a:t>the headteacher </a:t>
            </a:r>
            <a:r>
              <a:rPr lang="en-US" sz="2800" b="1" dirty="0">
                <a:solidFill>
                  <a:schemeClr val="tx1"/>
                </a:solidFill>
              </a:rPr>
              <a:t>of a local </a:t>
            </a:r>
            <a:r>
              <a:rPr lang="en-US" sz="2800" b="1" dirty="0" smtClean="0">
                <a:solidFill>
                  <a:schemeClr val="tx1"/>
                </a:solidFill>
              </a:rPr>
              <a:t>________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04801" y="5638800"/>
            <a:ext cx="8458199"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Bangla medium high </a:t>
            </a:r>
            <a:r>
              <a:rPr lang="en-US" sz="2800" b="1" dirty="0">
                <a:solidFill>
                  <a:srgbClr val="00B050"/>
                </a:solidFill>
                <a:latin typeface="Times New Roman" panose="02020603050405020304" pitchFamily="18" charset="0"/>
                <a:cs typeface="Times New Roman" panose="02020603050405020304" pitchFamily="18" charset="0"/>
              </a:rPr>
              <a:t>school </a:t>
            </a:r>
            <a:r>
              <a:rPr lang="en-US" sz="2800" b="1" dirty="0" smtClean="0">
                <a:solidFill>
                  <a:srgbClr val="00B050"/>
                </a:solidFill>
                <a:latin typeface="Times New Roman" panose="02020603050405020304" pitchFamily="18" charset="0"/>
                <a:cs typeface="Times New Roman" panose="02020603050405020304" pitchFamily="18" charset="0"/>
              </a:rPr>
              <a:t>       b) primary school </a:t>
            </a:r>
          </a:p>
          <a:p>
            <a:r>
              <a:rPr lang="en-US" sz="2800" b="1" dirty="0" smtClean="0">
                <a:solidFill>
                  <a:srgbClr val="00B050"/>
                </a:solidFill>
                <a:latin typeface="Times New Roman" panose="02020603050405020304" pitchFamily="18" charset="0"/>
                <a:cs typeface="Times New Roman" panose="02020603050405020304" pitchFamily="18" charset="0"/>
              </a:rPr>
              <a:t> c) English </a:t>
            </a:r>
            <a:r>
              <a:rPr lang="en-US" sz="2800" b="1" dirty="0">
                <a:solidFill>
                  <a:srgbClr val="00B050"/>
                </a:solidFill>
                <a:latin typeface="Times New Roman" panose="02020603050405020304" pitchFamily="18" charset="0"/>
                <a:cs typeface="Times New Roman" panose="02020603050405020304" pitchFamily="18" charset="0"/>
              </a:rPr>
              <a:t>medium high school </a:t>
            </a:r>
            <a:r>
              <a:rPr lang="en-US" sz="2800" b="1" dirty="0" smtClean="0">
                <a:solidFill>
                  <a:srgbClr val="00B050"/>
                </a:solidFill>
                <a:latin typeface="Times New Roman" panose="02020603050405020304" pitchFamily="18" charset="0"/>
                <a:cs typeface="Times New Roman" panose="02020603050405020304" pitchFamily="18" charset="0"/>
              </a:rPr>
              <a:t>      d) college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8600" y="76200"/>
            <a:ext cx="8839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Listen the audio about Pritilata and choose the best answer.</a:t>
            </a:r>
            <a:endParaRPr lang="en-US" sz="28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419600" y="20574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4419600" y="2057400"/>
                <a:ext cx="1066800" cy="609600"/>
              </a:xfrm>
              <a:prstGeom prst="rect">
                <a:avLst/>
              </a:prstGeom>
              <a:blipFill rotWithShape="1">
                <a:blip r:embed="rId5"/>
                <a:stretch>
                  <a:fillRect t="-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209800" y="3339353"/>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209800" y="3339353"/>
                <a:ext cx="1066800" cy="609600"/>
              </a:xfrm>
              <a:prstGeom prst="rect">
                <a:avLst/>
              </a:prstGeom>
              <a:blipFill rotWithShape="1">
                <a:blip r:embed="rId6"/>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10000" y="4619676"/>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3810000" y="4619676"/>
                <a:ext cx="1066800" cy="609600"/>
              </a:xfrm>
              <a:prstGeom prst="rect">
                <a:avLst/>
              </a:prstGeom>
              <a:blipFill rotWithShape="1">
                <a:blip r:embed="rId7"/>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0" y="60960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0" y="6096000"/>
                <a:ext cx="1066800" cy="609600"/>
              </a:xfrm>
              <a:prstGeom prst="rect">
                <a:avLst/>
              </a:prstGeom>
              <a:blipFill rotWithShape="1">
                <a:blip r:embed="rId8"/>
                <a:stretch>
                  <a:fillRect t="-4000"/>
                </a:stretch>
              </a:blipFill>
              <a:ln>
                <a:noFill/>
              </a:ln>
            </p:spPr>
            <p:txBody>
              <a:bodyPr/>
              <a:lstStyle/>
              <a:p>
                <a:r>
                  <a:rPr lang="en-US">
                    <a:noFill/>
                  </a:rPr>
                  <a:t> </a:t>
                </a:r>
              </a:p>
            </p:txBody>
          </p:sp>
        </mc:Fallback>
      </mc:AlternateContent>
      <p:pic>
        <p:nvPicPr>
          <p:cNvPr id="2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971800" y="6096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4727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6897" fill="hold"/>
                                        <p:tgtEl>
                                          <p:spTgt spid="22"/>
                                        </p:tgtEl>
                                      </p:cBhvr>
                                    </p:cmd>
                                  </p:childTnLst>
                                </p:cTn>
                              </p:par>
                            </p:childTnLst>
                          </p:cTn>
                        </p:par>
                      </p:childTnLst>
                    </p:cTn>
                  </p:par>
                </p:childTnLst>
              </p:cTn>
              <p:nextCondLst>
                <p:cond evt="onClick" delay="0">
                  <p:tgtEl>
                    <p:spTgt spid="22"/>
                  </p:tgtEl>
                </p:cond>
              </p:nextCondLst>
            </p:seq>
            <p:audio>
              <p:cMediaNode vol="80000">
                <p:cTn id="28" fill="hold" display="0">
                  <p:stCondLst>
                    <p:cond delay="indefinite"/>
                  </p:stCondLst>
                  <p:endCondLst>
                    <p:cond evt="onStopAudio" delay="0">
                      <p:tgtEl>
                        <p:sldTgt/>
                      </p:tgtEl>
                    </p:cond>
                  </p:endCondLst>
                </p:cTn>
                <p:tgtEl>
                  <p:spTgt spid="22"/>
                </p:tgtEl>
              </p:cMediaNode>
            </p:audio>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48" y="0"/>
            <a:ext cx="2504211"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Graduate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209800" y="5704582"/>
            <a:ext cx="5562600" cy="1077218"/>
          </a:xfrm>
          <a:prstGeom prst="rect">
            <a:avLst/>
          </a:prstGeom>
          <a:solidFill>
            <a:schemeClr val="accent2">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Mr. Azim </a:t>
            </a:r>
            <a:r>
              <a:rPr lang="en-US" sz="3200" b="1" dirty="0" smtClean="0">
                <a:solidFill>
                  <a:srgbClr val="C00000"/>
                </a:solidFill>
                <a:latin typeface="Times New Roman" panose="02020603050405020304" pitchFamily="18" charset="0"/>
                <a:cs typeface="Times New Roman" panose="02020603050405020304" pitchFamily="18" charset="0"/>
              </a:rPr>
              <a:t>graduated</a:t>
            </a:r>
            <a:r>
              <a:rPr lang="en-US" sz="3200" b="1" dirty="0" smtClean="0">
                <a:latin typeface="Times New Roman" panose="02020603050405020304" pitchFamily="18" charset="0"/>
                <a:cs typeface="Times New Roman" panose="02020603050405020304" pitchFamily="18" charset="0"/>
              </a:rPr>
              <a:t> from the University of </a:t>
            </a:r>
            <a:r>
              <a:rPr lang="en-US" sz="3200" b="1" dirty="0">
                <a:latin typeface="Times New Roman" panose="02020603050405020304" pitchFamily="18" charset="0"/>
                <a:cs typeface="Times New Roman" panose="02020603050405020304" pitchFamily="18" charset="0"/>
              </a:rPr>
              <a:t>Dhaka.</a:t>
            </a:r>
          </a:p>
        </p:txBody>
      </p:sp>
      <p:sp>
        <p:nvSpPr>
          <p:cNvPr id="8" name="TextBox 7"/>
          <p:cNvSpPr txBox="1"/>
          <p:nvPr/>
        </p:nvSpPr>
        <p:spPr>
          <a:xfrm>
            <a:off x="2209800" y="762000"/>
            <a:ext cx="5562600" cy="58477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To achieve a university degree</a:t>
            </a: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53104"/>
            <a:ext cx="5562600" cy="4171950"/>
          </a:xfrm>
          <a:prstGeom prst="rect">
            <a:avLst/>
          </a:prstGeom>
          <a:ln>
            <a:solidFill>
              <a:schemeClr val="accent1"/>
            </a:solidFill>
          </a:ln>
        </p:spPr>
      </p:pic>
      <p:sp>
        <p:nvSpPr>
          <p:cNvPr id="9" name="Pentagon 8"/>
          <p:cNvSpPr/>
          <p:nvPr/>
        </p:nvSpPr>
        <p:spPr>
          <a:xfrm>
            <a:off x="544950" y="762000"/>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588023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04" y="1676400"/>
            <a:ext cx="5739596" cy="382041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sp>
        <p:nvSpPr>
          <p:cNvPr id="13" name="Rectangle 12"/>
          <p:cNvSpPr/>
          <p:nvPr/>
        </p:nvSpPr>
        <p:spPr>
          <a:xfrm>
            <a:off x="152400" y="25370"/>
            <a:ext cx="2032929"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Activist</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2261404" y="5638800"/>
            <a:ext cx="5739596"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Mrs. Sultana Kamal is a human-rights </a:t>
            </a:r>
            <a:r>
              <a:rPr lang="en-US" sz="3200" b="1" dirty="0" smtClean="0">
                <a:solidFill>
                  <a:srgbClr val="C00000"/>
                </a:solidFill>
                <a:latin typeface="Times New Roman" panose="02020603050405020304" pitchFamily="18" charset="0"/>
                <a:cs typeface="Times New Roman" panose="02020603050405020304" pitchFamily="18" charset="0"/>
              </a:rPr>
              <a:t>activist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261404" y="522982"/>
            <a:ext cx="5739596"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A member of a certain social or political group</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544950" y="762000"/>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3259843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4035</TotalTime>
  <Words>799</Words>
  <Application>Microsoft Office PowerPoint</Application>
  <PresentationFormat>On-screen Show (4:3)</PresentationFormat>
  <Paragraphs>105</Paragraphs>
  <Slides>18</Slides>
  <Notes>7</Notes>
  <HiddenSlides>1</HiddenSlides>
  <MMClips>1</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BlackTie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Doel</cp:lastModifiedBy>
  <cp:revision>471</cp:revision>
  <dcterms:created xsi:type="dcterms:W3CDTF">2006-08-16T00:00:00Z</dcterms:created>
  <dcterms:modified xsi:type="dcterms:W3CDTF">2015-06-24T08:01:13Z</dcterms:modified>
</cp:coreProperties>
</file>